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59" r:id="rId4"/>
    <p:sldId id="260" r:id="rId5"/>
    <p:sldId id="262" r:id="rId6"/>
    <p:sldId id="269" r:id="rId7"/>
    <p:sldId id="270" r:id="rId8"/>
    <p:sldId id="292" r:id="rId9"/>
    <p:sldId id="293" r:id="rId10"/>
    <p:sldId id="294" r:id="rId11"/>
    <p:sldId id="295" r:id="rId12"/>
    <p:sldId id="296" r:id="rId13"/>
    <p:sldId id="298" r:id="rId14"/>
    <p:sldId id="299" r:id="rId15"/>
    <p:sldId id="300" r:id="rId16"/>
    <p:sldId id="271" r:id="rId17"/>
    <p:sldId id="301" r:id="rId18"/>
    <p:sldId id="29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acdee29b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acdee29b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acdee29b4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acdee29b4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acdee29b4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acdee29b4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acdee29b4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acdee29b4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acdee29b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acdee29b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acdee29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acdee29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acdee29b4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acdee29b4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acdee29b4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acdee29b4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acdee29b4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acdee29b4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acdee29b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acdee29b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acdee29b4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acdee29b4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acdee29b4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acdee29b4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acdee29b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acdee29b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acdee29b4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acdee29b4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acdee29b4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acdee29b4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acdee29b4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acdee29b4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acdee29b4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acdee29b4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656751" y="1680379"/>
            <a:ext cx="5664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ct val="42700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ct val="42700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ct val="42700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ct val="42700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ct val="4270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27468" y="2781472"/>
            <a:ext cx="593706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/>
              <a:t>Complete Coverage Path Planning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613B22-A34F-4A9A-99BC-BE8CB0C170D1}"/>
              </a:ext>
            </a:extLst>
          </p:cNvPr>
          <p:cNvSpPr txBox="1"/>
          <p:nvPr/>
        </p:nvSpPr>
        <p:spPr>
          <a:xfrm>
            <a:off x="9565342" y="5145742"/>
            <a:ext cx="115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Kaifu</a:t>
            </a:r>
            <a:r>
              <a:rPr lang="en-US" altLang="zh-CN" dirty="0"/>
              <a:t> jiang</a:t>
            </a:r>
          </a:p>
          <a:p>
            <a:r>
              <a:rPr lang="en-US" altLang="zh-CN" dirty="0"/>
              <a:t>Kun Han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E321F61-FFFF-44ED-9EBD-133301E8CD80}"/>
              </a:ext>
            </a:extLst>
          </p:cNvPr>
          <p:cNvSpPr txBox="1"/>
          <p:nvPr/>
        </p:nvSpPr>
        <p:spPr>
          <a:xfrm>
            <a:off x="3406802" y="612844"/>
            <a:ext cx="537839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#############################################</a:t>
            </a:r>
          </a:p>
          <a:p>
            <a:endParaRPr lang="en-US" altLang="zh-CN" dirty="0"/>
          </a:p>
          <a:p>
            <a:r>
              <a:rPr lang="en-US" altLang="zh-CN" dirty="0" err="1"/>
              <a:t>MP_naive</a:t>
            </a:r>
            <a:r>
              <a:rPr lang="en-US" altLang="zh-CN" dirty="0"/>
              <a:t>: </a:t>
            </a:r>
          </a:p>
          <a:p>
            <a:endParaRPr lang="en-US" altLang="zh-CN" dirty="0"/>
          </a:p>
          <a:p>
            <a:r>
              <a:rPr lang="en-US" altLang="zh-CN" dirty="0" err="1"/>
              <a:t>extract_vertex_mp</a:t>
            </a:r>
            <a:endParaRPr lang="en-US" altLang="zh-CN" dirty="0"/>
          </a:p>
          <a:p>
            <a:r>
              <a:rPr lang="en-US" altLang="zh-CN" dirty="0"/>
              <a:t>time: 1.8201844692230225</a:t>
            </a:r>
          </a:p>
          <a:p>
            <a:r>
              <a:rPr lang="en-US" altLang="zh-CN" dirty="0" err="1"/>
              <a:t>get_vertical_line_mp</a:t>
            </a:r>
            <a:endParaRPr lang="en-US" altLang="zh-CN" dirty="0"/>
          </a:p>
          <a:p>
            <a:r>
              <a:rPr lang="en-US" altLang="zh-CN" dirty="0"/>
              <a:t>time: 2.8649649620056152</a:t>
            </a:r>
          </a:p>
          <a:p>
            <a:r>
              <a:rPr lang="en-US" altLang="zh-CN" dirty="0" err="1"/>
              <a:t>generate_naive_polygon_mp</a:t>
            </a:r>
            <a:endParaRPr lang="en-US" altLang="zh-CN" dirty="0"/>
          </a:p>
          <a:p>
            <a:r>
              <a:rPr lang="en-US" altLang="zh-CN" dirty="0"/>
              <a:t>time: 3.1596450805664062</a:t>
            </a:r>
          </a:p>
          <a:p>
            <a:r>
              <a:rPr lang="en-US" altLang="zh-CN" dirty="0" err="1"/>
              <a:t>refine_quad_cells_mp</a:t>
            </a:r>
            <a:endParaRPr lang="en-US" altLang="zh-CN" dirty="0"/>
          </a:p>
          <a:p>
            <a:r>
              <a:rPr lang="en-US" altLang="zh-CN" dirty="0"/>
              <a:t>time: 14.845367670059204</a:t>
            </a:r>
          </a:p>
          <a:p>
            <a:r>
              <a:rPr lang="en-US" altLang="zh-CN" dirty="0" err="1"/>
              <a:t>generate_node_set_mp</a:t>
            </a:r>
            <a:endParaRPr lang="en-US" altLang="zh-CN" dirty="0"/>
          </a:p>
          <a:p>
            <a:r>
              <a:rPr lang="en-US" altLang="zh-CN" dirty="0"/>
              <a:t>time: 8.617656230926514</a:t>
            </a:r>
          </a:p>
          <a:p>
            <a:r>
              <a:rPr lang="en-US" altLang="zh-CN" dirty="0" err="1"/>
              <a:t>generate_path_mp</a:t>
            </a:r>
            <a:endParaRPr lang="en-US" altLang="zh-CN" dirty="0"/>
          </a:p>
          <a:p>
            <a:r>
              <a:rPr lang="en-US" altLang="zh-CN" dirty="0"/>
              <a:t>time: 12.870764970779419</a:t>
            </a:r>
          </a:p>
          <a:p>
            <a:r>
              <a:rPr lang="en-US" altLang="zh-CN" dirty="0"/>
              <a:t>Total time: 44.17858338356018</a:t>
            </a:r>
          </a:p>
          <a:p>
            <a:endParaRPr lang="en-US" altLang="zh-CN" dirty="0"/>
          </a:p>
          <a:p>
            <a:r>
              <a:rPr lang="en-US" altLang="zh-CN" dirty="0"/>
              <a:t>#############################################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8578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D59B019-0C04-4434-A52C-F73313C3F96E}"/>
              </a:ext>
            </a:extLst>
          </p:cNvPr>
          <p:cNvSpPr txBox="1"/>
          <p:nvPr/>
        </p:nvSpPr>
        <p:spPr>
          <a:xfrm>
            <a:off x="618562" y="573741"/>
            <a:ext cx="4715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Level 2: Use Pool and Manager</a:t>
            </a:r>
            <a:endParaRPr lang="zh-CN" altLang="en-US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978D21C-7989-4743-9EE6-D2441259AE5A}"/>
              </a:ext>
            </a:extLst>
          </p:cNvPr>
          <p:cNvSpPr/>
          <p:nvPr/>
        </p:nvSpPr>
        <p:spPr>
          <a:xfrm>
            <a:off x="1954306" y="2572870"/>
            <a:ext cx="8337176" cy="215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DAA15F-B548-4A35-8EB3-12BFBB87999D}"/>
              </a:ext>
            </a:extLst>
          </p:cNvPr>
          <p:cNvSpPr/>
          <p:nvPr/>
        </p:nvSpPr>
        <p:spPr>
          <a:xfrm>
            <a:off x="1954305" y="4162046"/>
            <a:ext cx="8337176" cy="215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0C2DB5-6240-452E-B871-B49E99967934}"/>
              </a:ext>
            </a:extLst>
          </p:cNvPr>
          <p:cNvSpPr/>
          <p:nvPr/>
        </p:nvSpPr>
        <p:spPr>
          <a:xfrm>
            <a:off x="1954305" y="2970164"/>
            <a:ext cx="8337176" cy="215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00ED8E-FEDD-401F-91F2-9FFA65D2CF66}"/>
              </a:ext>
            </a:extLst>
          </p:cNvPr>
          <p:cNvSpPr/>
          <p:nvPr/>
        </p:nvSpPr>
        <p:spPr>
          <a:xfrm>
            <a:off x="1954305" y="3367458"/>
            <a:ext cx="8337176" cy="215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BBBFE5-7EDF-4C79-ABBD-C3C3CC6D4C50}"/>
              </a:ext>
            </a:extLst>
          </p:cNvPr>
          <p:cNvSpPr/>
          <p:nvPr/>
        </p:nvSpPr>
        <p:spPr>
          <a:xfrm>
            <a:off x="1954305" y="3764752"/>
            <a:ext cx="8337176" cy="215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7B55E155-B011-4445-A408-16C5FE02ED68}"/>
              </a:ext>
            </a:extLst>
          </p:cNvPr>
          <p:cNvSpPr/>
          <p:nvPr/>
        </p:nvSpPr>
        <p:spPr>
          <a:xfrm>
            <a:off x="1676401" y="2653553"/>
            <a:ext cx="170329" cy="158675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E62C07BB-DFB8-42D8-9B93-DCD285C6EEF3}"/>
              </a:ext>
            </a:extLst>
          </p:cNvPr>
          <p:cNvSpPr/>
          <p:nvPr/>
        </p:nvSpPr>
        <p:spPr>
          <a:xfrm rot="10800000">
            <a:off x="10363183" y="2672693"/>
            <a:ext cx="170329" cy="158675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25664E5A-25BA-4177-BB04-987228153887}"/>
              </a:ext>
            </a:extLst>
          </p:cNvPr>
          <p:cNvSpPr/>
          <p:nvPr/>
        </p:nvSpPr>
        <p:spPr>
          <a:xfrm>
            <a:off x="286869" y="3322635"/>
            <a:ext cx="627015" cy="286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1EE06ED3-35C9-4B81-80AE-C5ABFFDA3BA5}"/>
              </a:ext>
            </a:extLst>
          </p:cNvPr>
          <p:cNvSpPr/>
          <p:nvPr/>
        </p:nvSpPr>
        <p:spPr>
          <a:xfrm>
            <a:off x="11187955" y="3312457"/>
            <a:ext cx="770965" cy="286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E98FC3E-3508-4588-9E7A-EDFE6BA826A8}"/>
              </a:ext>
            </a:extLst>
          </p:cNvPr>
          <p:cNvSpPr txBox="1"/>
          <p:nvPr/>
        </p:nvSpPr>
        <p:spPr>
          <a:xfrm>
            <a:off x="886989" y="3277650"/>
            <a:ext cx="780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create</a:t>
            </a:r>
            <a:endParaRPr lang="zh-CN" altLang="en-US" sz="16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7B226B2-57C5-4A0E-87B9-677C8D8402BD}"/>
              </a:ext>
            </a:extLst>
          </p:cNvPr>
          <p:cNvSpPr txBox="1"/>
          <p:nvPr/>
        </p:nvSpPr>
        <p:spPr>
          <a:xfrm>
            <a:off x="10694883" y="3277650"/>
            <a:ext cx="609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join</a:t>
            </a:r>
            <a:endParaRPr lang="zh-CN" altLang="en-US" sz="1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AF542B3-C121-4594-97D9-ADD0FD2883CE}"/>
              </a:ext>
            </a:extLst>
          </p:cNvPr>
          <p:cNvSpPr txBox="1"/>
          <p:nvPr/>
        </p:nvSpPr>
        <p:spPr>
          <a:xfrm>
            <a:off x="3507535" y="4607017"/>
            <a:ext cx="5176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Manager  -&gt; Shared memory among all the processes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0858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8A0D9666-C0F0-4E3E-99C2-F185EF057D3E}"/>
              </a:ext>
            </a:extLst>
          </p:cNvPr>
          <p:cNvSpPr txBox="1"/>
          <p:nvPr/>
        </p:nvSpPr>
        <p:spPr>
          <a:xfrm>
            <a:off x="3406802" y="612844"/>
            <a:ext cx="537839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#############################################</a:t>
            </a:r>
          </a:p>
          <a:p>
            <a:endParaRPr lang="en-US" altLang="zh-CN" dirty="0"/>
          </a:p>
          <a:p>
            <a:r>
              <a:rPr lang="en-US" altLang="zh-CN" dirty="0" err="1"/>
              <a:t>MP_Manager_Pool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r>
              <a:rPr lang="en-US" altLang="zh-CN" dirty="0" err="1"/>
              <a:t>extract_vertex_mp</a:t>
            </a:r>
            <a:endParaRPr lang="en-US" altLang="zh-CN" dirty="0"/>
          </a:p>
          <a:p>
            <a:r>
              <a:rPr lang="en-US" altLang="zh-CN" dirty="0"/>
              <a:t>time: 0.010967254638671875</a:t>
            </a:r>
          </a:p>
          <a:p>
            <a:r>
              <a:rPr lang="en-US" altLang="zh-CN" dirty="0" err="1"/>
              <a:t>get_vertical_line_mp</a:t>
            </a:r>
            <a:endParaRPr lang="en-US" altLang="zh-CN" dirty="0"/>
          </a:p>
          <a:p>
            <a:r>
              <a:rPr lang="en-US" altLang="zh-CN" dirty="0"/>
              <a:t>time: 0.0498809814453125</a:t>
            </a:r>
          </a:p>
          <a:p>
            <a:r>
              <a:rPr lang="en-US" altLang="zh-CN" dirty="0" err="1"/>
              <a:t>generate_naive_polygon_mp</a:t>
            </a:r>
            <a:endParaRPr lang="en-US" altLang="zh-CN" dirty="0"/>
          </a:p>
          <a:p>
            <a:r>
              <a:rPr lang="en-US" altLang="zh-CN" dirty="0"/>
              <a:t>time: 0.13163256645202637</a:t>
            </a:r>
          </a:p>
          <a:p>
            <a:r>
              <a:rPr lang="en-US" altLang="zh-CN" dirty="0" err="1"/>
              <a:t>refine_quad_cells_mp</a:t>
            </a:r>
            <a:endParaRPr lang="en-US" altLang="zh-CN" dirty="0"/>
          </a:p>
          <a:p>
            <a:r>
              <a:rPr lang="en-US" altLang="zh-CN" dirty="0"/>
              <a:t>time: 0.5465390682220459</a:t>
            </a:r>
          </a:p>
          <a:p>
            <a:r>
              <a:rPr lang="en-US" altLang="zh-CN" dirty="0" err="1"/>
              <a:t>generate_node_set_mp</a:t>
            </a:r>
            <a:endParaRPr lang="en-US" altLang="zh-CN" dirty="0"/>
          </a:p>
          <a:p>
            <a:r>
              <a:rPr lang="en-US" altLang="zh-CN" dirty="0"/>
              <a:t>time: 0.03690600395202637</a:t>
            </a:r>
          </a:p>
          <a:p>
            <a:r>
              <a:rPr lang="en-US" altLang="zh-CN" dirty="0" err="1"/>
              <a:t>generate_path_mp</a:t>
            </a:r>
            <a:endParaRPr lang="en-US" altLang="zh-CN" dirty="0"/>
          </a:p>
          <a:p>
            <a:r>
              <a:rPr lang="en-US" altLang="zh-CN" dirty="0"/>
              <a:t>time: 0.06582427024841309</a:t>
            </a:r>
          </a:p>
          <a:p>
            <a:r>
              <a:rPr lang="en-US" altLang="zh-CN" dirty="0"/>
              <a:t>Total time: 0.8417501449584961</a:t>
            </a:r>
          </a:p>
          <a:p>
            <a:endParaRPr lang="en-US" altLang="zh-CN" dirty="0"/>
          </a:p>
          <a:p>
            <a:r>
              <a:rPr lang="en-US" altLang="zh-CN" dirty="0"/>
              <a:t>#############################################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4531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D59B019-0C04-4434-A52C-F73313C3F96E}"/>
              </a:ext>
            </a:extLst>
          </p:cNvPr>
          <p:cNvSpPr txBox="1"/>
          <p:nvPr/>
        </p:nvSpPr>
        <p:spPr>
          <a:xfrm>
            <a:off x="618562" y="573741"/>
            <a:ext cx="4715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Level 3: Add work unit to Pool</a:t>
            </a:r>
            <a:endParaRPr lang="zh-CN" altLang="en-US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978D21C-7989-4743-9EE6-D2441259AE5A}"/>
              </a:ext>
            </a:extLst>
          </p:cNvPr>
          <p:cNvSpPr/>
          <p:nvPr/>
        </p:nvSpPr>
        <p:spPr>
          <a:xfrm>
            <a:off x="1954306" y="2572870"/>
            <a:ext cx="8337176" cy="215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DAA15F-B548-4A35-8EB3-12BFBB87999D}"/>
              </a:ext>
            </a:extLst>
          </p:cNvPr>
          <p:cNvSpPr/>
          <p:nvPr/>
        </p:nvSpPr>
        <p:spPr>
          <a:xfrm>
            <a:off x="1954305" y="4162046"/>
            <a:ext cx="8337176" cy="215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0C2DB5-6240-452E-B871-B49E99967934}"/>
              </a:ext>
            </a:extLst>
          </p:cNvPr>
          <p:cNvSpPr/>
          <p:nvPr/>
        </p:nvSpPr>
        <p:spPr>
          <a:xfrm>
            <a:off x="1954305" y="2970164"/>
            <a:ext cx="8337176" cy="215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00ED8E-FEDD-401F-91F2-9FFA65D2CF66}"/>
              </a:ext>
            </a:extLst>
          </p:cNvPr>
          <p:cNvSpPr/>
          <p:nvPr/>
        </p:nvSpPr>
        <p:spPr>
          <a:xfrm>
            <a:off x="1954305" y="3367458"/>
            <a:ext cx="8337176" cy="215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BBBFE5-7EDF-4C79-ABBD-C3C3CC6D4C50}"/>
              </a:ext>
            </a:extLst>
          </p:cNvPr>
          <p:cNvSpPr/>
          <p:nvPr/>
        </p:nvSpPr>
        <p:spPr>
          <a:xfrm>
            <a:off x="1954305" y="3764752"/>
            <a:ext cx="8337176" cy="215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7B55E155-B011-4445-A408-16C5FE02ED68}"/>
              </a:ext>
            </a:extLst>
          </p:cNvPr>
          <p:cNvSpPr/>
          <p:nvPr/>
        </p:nvSpPr>
        <p:spPr>
          <a:xfrm>
            <a:off x="1676401" y="2653553"/>
            <a:ext cx="170329" cy="158675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E62C07BB-DFB8-42D8-9B93-DCD285C6EEF3}"/>
              </a:ext>
            </a:extLst>
          </p:cNvPr>
          <p:cNvSpPr/>
          <p:nvPr/>
        </p:nvSpPr>
        <p:spPr>
          <a:xfrm rot="10800000">
            <a:off x="10363183" y="2672693"/>
            <a:ext cx="170329" cy="158675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25664E5A-25BA-4177-BB04-987228153887}"/>
              </a:ext>
            </a:extLst>
          </p:cNvPr>
          <p:cNvSpPr/>
          <p:nvPr/>
        </p:nvSpPr>
        <p:spPr>
          <a:xfrm>
            <a:off x="286869" y="3322635"/>
            <a:ext cx="627015" cy="286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1EE06ED3-35C9-4B81-80AE-C5ABFFDA3BA5}"/>
              </a:ext>
            </a:extLst>
          </p:cNvPr>
          <p:cNvSpPr/>
          <p:nvPr/>
        </p:nvSpPr>
        <p:spPr>
          <a:xfrm>
            <a:off x="11187955" y="3312457"/>
            <a:ext cx="770965" cy="286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E98FC3E-3508-4588-9E7A-EDFE6BA826A8}"/>
              </a:ext>
            </a:extLst>
          </p:cNvPr>
          <p:cNvSpPr txBox="1"/>
          <p:nvPr/>
        </p:nvSpPr>
        <p:spPr>
          <a:xfrm>
            <a:off x="886989" y="3277650"/>
            <a:ext cx="780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create</a:t>
            </a:r>
            <a:endParaRPr lang="zh-CN" altLang="en-US" sz="16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7B226B2-57C5-4A0E-87B9-677C8D8402BD}"/>
              </a:ext>
            </a:extLst>
          </p:cNvPr>
          <p:cNvSpPr txBox="1"/>
          <p:nvPr/>
        </p:nvSpPr>
        <p:spPr>
          <a:xfrm>
            <a:off x="10694883" y="3277650"/>
            <a:ext cx="609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join</a:t>
            </a:r>
            <a:endParaRPr lang="zh-CN" altLang="en-US" sz="1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AF542B3-C121-4594-97D9-ADD0FD2883CE}"/>
              </a:ext>
            </a:extLst>
          </p:cNvPr>
          <p:cNvSpPr txBox="1"/>
          <p:nvPr/>
        </p:nvSpPr>
        <p:spPr>
          <a:xfrm>
            <a:off x="3507535" y="4607017"/>
            <a:ext cx="5176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Manager  -&gt; Shared memory among all the processes</a:t>
            </a:r>
          </a:p>
          <a:p>
            <a:r>
              <a:rPr lang="en-US" altLang="zh-CN" dirty="0"/>
              <a:t>Add work unit to </a:t>
            </a:r>
            <a:r>
              <a:rPr lang="en-US" altLang="zh-CN" dirty="0" err="1"/>
              <a:t>mp</a:t>
            </a:r>
            <a:r>
              <a:rPr lang="en-US" altLang="zh-CN" dirty="0"/>
              <a:t> functions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4799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8A0D9666-C0F0-4E3E-99C2-F185EF057D3E}"/>
              </a:ext>
            </a:extLst>
          </p:cNvPr>
          <p:cNvSpPr txBox="1"/>
          <p:nvPr/>
        </p:nvSpPr>
        <p:spPr>
          <a:xfrm>
            <a:off x="2560416" y="197346"/>
            <a:ext cx="7071167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################</a:t>
            </a:r>
          </a:p>
          <a:p>
            <a:r>
              <a:rPr lang="en-US" altLang="zh-CN" dirty="0"/>
              <a:t>Parallel execution</a:t>
            </a:r>
          </a:p>
          <a:p>
            <a:r>
              <a:rPr lang="en-US" altLang="zh-CN" dirty="0"/>
              <a:t>################</a:t>
            </a:r>
          </a:p>
          <a:p>
            <a:r>
              <a:rPr lang="en-US" altLang="zh-CN" dirty="0"/>
              <a:t>        ############ Inside generate_cells function ############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extract_vertex_mp</a:t>
            </a:r>
            <a:endParaRPr lang="en-US" altLang="zh-CN" dirty="0"/>
          </a:p>
          <a:p>
            <a:r>
              <a:rPr lang="en-US" altLang="zh-CN" dirty="0"/>
              <a:t>        time: 0.0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get_vertical_line_mp</a:t>
            </a:r>
            <a:endParaRPr lang="en-US" altLang="zh-CN" dirty="0"/>
          </a:p>
          <a:p>
            <a:r>
              <a:rPr lang="en-US" altLang="zh-CN" dirty="0"/>
              <a:t>        time: 0.04686307907104492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generate_naive_polygon_mp</a:t>
            </a:r>
            <a:endParaRPr lang="en-US" altLang="zh-CN" dirty="0"/>
          </a:p>
          <a:p>
            <a:r>
              <a:rPr lang="en-US" altLang="zh-CN" dirty="0"/>
              <a:t>        time: 0.09372949600219727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refine_quad_cells_mp</a:t>
            </a:r>
            <a:endParaRPr lang="en-US" altLang="zh-CN" dirty="0"/>
          </a:p>
          <a:p>
            <a:r>
              <a:rPr lang="en-US" altLang="zh-CN" dirty="0"/>
              <a:t>        time: 0.42177653312683105</a:t>
            </a:r>
          </a:p>
          <a:p>
            <a:r>
              <a:rPr lang="en-US" altLang="zh-CN" dirty="0"/>
              <a:t>        ########################################################</a:t>
            </a:r>
          </a:p>
          <a:p>
            <a:r>
              <a:rPr lang="en-US" altLang="zh-CN" dirty="0" err="1"/>
              <a:t>generate_cells_mp</a:t>
            </a:r>
            <a:endParaRPr lang="en-US" altLang="zh-CN" dirty="0"/>
          </a:p>
          <a:p>
            <a:r>
              <a:rPr lang="en-US" altLang="zh-CN" dirty="0"/>
              <a:t>time: 0.5936136245727539</a:t>
            </a:r>
          </a:p>
          <a:p>
            <a:r>
              <a:rPr lang="en-US" altLang="zh-CN" dirty="0" err="1"/>
              <a:t>generate_node_set_mp</a:t>
            </a:r>
            <a:endParaRPr lang="en-US" altLang="zh-CN" dirty="0"/>
          </a:p>
          <a:p>
            <a:r>
              <a:rPr lang="en-US" altLang="zh-CN" dirty="0"/>
              <a:t>time: 0.062489986419677734</a:t>
            </a:r>
          </a:p>
          <a:p>
            <a:r>
              <a:rPr lang="en-US" altLang="zh-CN" dirty="0" err="1"/>
              <a:t>generate_path_mp</a:t>
            </a:r>
            <a:endParaRPr lang="en-US" altLang="zh-CN" dirty="0"/>
          </a:p>
          <a:p>
            <a:r>
              <a:rPr lang="en-US" altLang="zh-CN" dirty="0"/>
              <a:t>time: 0.06249570846557617</a:t>
            </a:r>
          </a:p>
          <a:p>
            <a:r>
              <a:rPr lang="en-US" altLang="zh-CN" dirty="0"/>
              <a:t>Total time without process start and end:  0.7498338222503662</a:t>
            </a:r>
          </a:p>
          <a:p>
            <a:r>
              <a:rPr lang="en-US" altLang="zh-CN" dirty="0"/>
              <a:t>Total time:  2.202620506286621</a:t>
            </a:r>
          </a:p>
          <a:p>
            <a:r>
              <a:rPr lang="en-US" altLang="zh-CN" dirty="0"/>
              <a:t>path generated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2435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689E1E5-0010-4E8A-A802-755E3CF39F9B}"/>
              </a:ext>
            </a:extLst>
          </p:cNvPr>
          <p:cNvSpPr/>
          <p:nvPr/>
        </p:nvSpPr>
        <p:spPr>
          <a:xfrm>
            <a:off x="2586318" y="474345"/>
            <a:ext cx="701936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################</a:t>
            </a:r>
          </a:p>
          <a:p>
            <a:r>
              <a:rPr lang="zh-CN" altLang="en-US" dirty="0"/>
              <a:t>Serial execution</a:t>
            </a:r>
          </a:p>
          <a:p>
            <a:r>
              <a:rPr lang="zh-CN" altLang="en-US" dirty="0"/>
              <a:t>################</a:t>
            </a:r>
          </a:p>
          <a:p>
            <a:r>
              <a:rPr lang="zh-CN" altLang="en-US" dirty="0"/>
              <a:t>        ############ Inside generate_cells function ############</a:t>
            </a:r>
          </a:p>
          <a:p>
            <a:r>
              <a:rPr lang="zh-CN" altLang="en-US" dirty="0"/>
              <a:t>        extract_vertex_se</a:t>
            </a:r>
          </a:p>
          <a:p>
            <a:r>
              <a:rPr lang="zh-CN" altLang="en-US" dirty="0"/>
              <a:t>        time: 0.0</a:t>
            </a:r>
          </a:p>
          <a:p>
            <a:r>
              <a:rPr lang="zh-CN" altLang="en-US" dirty="0"/>
              <a:t>        get_vertical_line_se</a:t>
            </a:r>
          </a:p>
          <a:p>
            <a:r>
              <a:rPr lang="zh-CN" altLang="en-US" dirty="0"/>
              <a:t>        time: 0.015609025955200195</a:t>
            </a:r>
          </a:p>
          <a:p>
            <a:r>
              <a:rPr lang="zh-CN" altLang="en-US" dirty="0"/>
              <a:t>        generate_naive_polygon_se</a:t>
            </a:r>
          </a:p>
          <a:p>
            <a:r>
              <a:rPr lang="zh-CN" altLang="en-US" dirty="0"/>
              <a:t>        time: 0.07808542251586914</a:t>
            </a:r>
          </a:p>
          <a:p>
            <a:r>
              <a:rPr lang="zh-CN" altLang="en-US" dirty="0"/>
              <a:t>        refine_quad_cells_se</a:t>
            </a:r>
          </a:p>
          <a:p>
            <a:r>
              <a:rPr lang="zh-CN" altLang="en-US" dirty="0"/>
              <a:t>        time: 0.0</a:t>
            </a:r>
          </a:p>
          <a:p>
            <a:r>
              <a:rPr lang="zh-CN" altLang="en-US" dirty="0"/>
              <a:t>        ########################################################</a:t>
            </a:r>
          </a:p>
          <a:p>
            <a:r>
              <a:rPr lang="zh-CN" altLang="en-US" dirty="0"/>
              <a:t>generate_cells_se</a:t>
            </a:r>
          </a:p>
          <a:p>
            <a:r>
              <a:rPr lang="zh-CN" altLang="en-US" dirty="0"/>
              <a:t>time: 0.09369444847106934</a:t>
            </a:r>
          </a:p>
          <a:p>
            <a:r>
              <a:rPr lang="zh-CN" altLang="en-US" dirty="0"/>
              <a:t>generate_node_set_se</a:t>
            </a:r>
          </a:p>
          <a:p>
            <a:r>
              <a:rPr lang="zh-CN" altLang="en-US" dirty="0"/>
              <a:t>time: 0.015627622604370117</a:t>
            </a:r>
          </a:p>
          <a:p>
            <a:r>
              <a:rPr lang="zh-CN" altLang="en-US" dirty="0"/>
              <a:t>generate_path_se</a:t>
            </a:r>
          </a:p>
          <a:p>
            <a:r>
              <a:rPr lang="zh-CN" altLang="en-US" dirty="0"/>
              <a:t>time: 0.0</a:t>
            </a:r>
          </a:p>
          <a:p>
            <a:r>
              <a:rPr lang="zh-CN" altLang="en-US" dirty="0"/>
              <a:t>Total time:  0.12496781349182129</a:t>
            </a:r>
          </a:p>
          <a:p>
            <a:r>
              <a:rPr lang="zh-CN" altLang="en-US" dirty="0"/>
              <a:t>path generated</a:t>
            </a:r>
          </a:p>
        </p:txBody>
      </p:sp>
    </p:spTree>
    <p:extLst>
      <p:ext uri="{BB962C8B-B14F-4D97-AF65-F5344CB8AC3E}">
        <p14:creationId xmlns:p14="http://schemas.microsoft.com/office/powerpoint/2010/main" val="3781588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58080" y="3199130"/>
            <a:ext cx="227584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>
                <a:sym typeface="+mn-ea"/>
              </a:rPr>
              <a:t>A quick example.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9;p17">
            <a:extLst>
              <a:ext uri="{FF2B5EF4-FFF2-40B4-BE49-F238E27FC236}">
                <a16:creationId xmlns:a16="http://schemas.microsoft.com/office/drawing/2014/main" id="{C7E1F50F-5256-4E47-A0CB-6E37982ABBD9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V="1">
            <a:off x="2414046" y="1283612"/>
            <a:ext cx="7363908" cy="4290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383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393523"/>
            <a:ext cx="12192001" cy="60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394127"/>
            <a:ext cx="12192001" cy="60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5005" y="500380"/>
            <a:ext cx="1079119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Outline: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Quick intro to the problem &amp; our solution.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- Step 1: Divide the area into sub-areas.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- Step 2: Generate covering path for each sub-area.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- Step 3: Connect all paths.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- Step 4: Parallelization.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A quick example.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394127"/>
            <a:ext cx="12192001" cy="60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394127"/>
            <a:ext cx="12192001" cy="60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394127"/>
            <a:ext cx="12192001" cy="60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394127"/>
            <a:ext cx="12192001" cy="60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394127"/>
            <a:ext cx="12192001" cy="60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394127"/>
            <a:ext cx="12192001" cy="60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4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394127"/>
            <a:ext cx="12192001" cy="60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394127"/>
            <a:ext cx="12192001" cy="60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394127"/>
            <a:ext cx="12192001" cy="60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7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394127"/>
            <a:ext cx="12192001" cy="60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2765" y="443230"/>
            <a:ext cx="23139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1) Intro to the problem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2035" t="5602" r="4710" b="3283"/>
          <a:stretch>
            <a:fillRect/>
          </a:stretch>
        </p:blipFill>
        <p:spPr>
          <a:xfrm>
            <a:off x="532765" y="1508125"/>
            <a:ext cx="7192010" cy="3695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4365" y="1151890"/>
            <a:ext cx="4488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Generate a covering path for an area like this.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8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394127"/>
            <a:ext cx="12192001" cy="60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9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1" name="Google Shape;241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394127"/>
            <a:ext cx="12192001" cy="60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0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394127"/>
            <a:ext cx="12192001" cy="60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41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394127"/>
            <a:ext cx="12192001" cy="60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42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2" name="Google Shape;262;p4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394127"/>
            <a:ext cx="12192001" cy="60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44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75" name="Google Shape;275;p4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394127"/>
            <a:ext cx="12192001" cy="60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2765" y="443230"/>
            <a:ext cx="23139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>
                <a:sym typeface="+mn-ea"/>
              </a:rPr>
              <a:t>1) Intro to the problem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2035" t="5602" r="4710" b="3283"/>
          <a:stretch>
            <a:fillRect/>
          </a:stretch>
        </p:blipFill>
        <p:spPr>
          <a:xfrm>
            <a:off x="532765" y="1508125"/>
            <a:ext cx="7192010" cy="3695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4365" y="1151890"/>
            <a:ext cx="7431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The path should look like this. (try to include as less turns as possible)</a:t>
            </a: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2765" y="1508125"/>
            <a:ext cx="7192645" cy="4011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2765" y="443230"/>
            <a:ext cx="2291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1) Intro to </a:t>
            </a:r>
            <a:r>
              <a:rPr lang="en-US">
                <a:sym typeface="+mn-ea"/>
              </a:rPr>
              <a:t>our solution</a:t>
            </a:r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8314" t="5602" r="9318" b="8835"/>
          <a:stretch>
            <a:fillRect/>
          </a:stretch>
        </p:blipFill>
        <p:spPr>
          <a:xfrm>
            <a:off x="528955" y="1154430"/>
            <a:ext cx="3354705" cy="1833245"/>
          </a:xfrm>
          <a:prstGeom prst="rect">
            <a:avLst/>
          </a:prstGeom>
        </p:spPr>
      </p:pic>
      <p:pic>
        <p:nvPicPr>
          <p:cNvPr id="89" name="Google Shape;89;p17"/>
          <p:cNvPicPr preferRelativeResize="0"/>
          <p:nvPr/>
        </p:nvPicPr>
        <p:blipFill>
          <a:blip r:embed="rId4"/>
          <a:stretch>
            <a:fillRect/>
          </a:stretch>
        </p:blipFill>
        <p:spPr>
          <a:xfrm flipV="1">
            <a:off x="309880" y="3795390"/>
            <a:ext cx="3600450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513580" y="3763645"/>
            <a:ext cx="3347085" cy="21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6"/>
          <a:srcRect l="6633" t="4516" r="4508" b="6661"/>
          <a:stretch>
            <a:fillRect/>
          </a:stretch>
        </p:blipFill>
        <p:spPr>
          <a:xfrm>
            <a:off x="4545965" y="1122045"/>
            <a:ext cx="3282315" cy="1897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2"/>
          <p:cNvPicPr preferRelativeResize="0"/>
          <p:nvPr/>
        </p:nvPicPr>
        <p:blipFill>
          <a:blip r:embed="rId7"/>
          <a:srcRect l="6639" t="4868" r="5021" b="7379"/>
          <a:stretch>
            <a:fillRect/>
          </a:stretch>
        </p:blipFill>
        <p:spPr>
          <a:xfrm>
            <a:off x="8429625" y="1122045"/>
            <a:ext cx="3354705" cy="1897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4"/>
          <p:cNvPicPr preferRelativeResize="0"/>
          <p:nvPr/>
        </p:nvPicPr>
        <p:blipFill>
          <a:blip r:embed="rId8"/>
          <a:srcRect l="6674" t="5077" r="4958" b="7253"/>
          <a:stretch>
            <a:fillRect/>
          </a:stretch>
        </p:blipFill>
        <p:spPr>
          <a:xfrm>
            <a:off x="8429625" y="3795395"/>
            <a:ext cx="3355340" cy="20593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接箭头连接符 4"/>
          <p:cNvCxnSpPr/>
          <p:nvPr/>
        </p:nvCxnSpPr>
        <p:spPr>
          <a:xfrm>
            <a:off x="2174240" y="3065145"/>
            <a:ext cx="0" cy="768350"/>
          </a:xfrm>
          <a:prstGeom prst="straightConnector1">
            <a:avLst/>
          </a:prstGeom>
          <a:ln w="25400"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10106660" y="3054350"/>
            <a:ext cx="0" cy="709295"/>
          </a:xfrm>
          <a:prstGeom prst="straightConnector1">
            <a:avLst/>
          </a:prstGeom>
          <a:ln w="25400"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3902710" y="4825365"/>
            <a:ext cx="597535" cy="0"/>
          </a:xfrm>
          <a:prstGeom prst="straightConnector1">
            <a:avLst/>
          </a:prstGeom>
          <a:ln w="25400"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7858760" y="2071370"/>
            <a:ext cx="551815" cy="0"/>
          </a:xfrm>
          <a:prstGeom prst="straightConnector1">
            <a:avLst/>
          </a:prstGeom>
          <a:ln w="25400"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6186805" y="3034665"/>
            <a:ext cx="635" cy="751840"/>
          </a:xfrm>
          <a:prstGeom prst="straightConnector1">
            <a:avLst/>
          </a:prstGeom>
          <a:ln w="25400"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474210" y="6237605"/>
            <a:ext cx="3425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Parallelize some of the procedures.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1850" y="3199130"/>
            <a:ext cx="290893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>
                <a:sym typeface="+mn-ea"/>
              </a:rPr>
              <a:t>Step 4: Parallelization.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BFCBB76-FBFD-4B06-BC74-550F4B84C8C0}"/>
              </a:ext>
            </a:extLst>
          </p:cNvPr>
          <p:cNvSpPr/>
          <p:nvPr/>
        </p:nvSpPr>
        <p:spPr>
          <a:xfrm>
            <a:off x="986118" y="1532964"/>
            <a:ext cx="2572871" cy="15777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F1935D6-A772-441F-A56C-50523CEEAD99}"/>
              </a:ext>
            </a:extLst>
          </p:cNvPr>
          <p:cNvSpPr/>
          <p:nvPr/>
        </p:nvSpPr>
        <p:spPr>
          <a:xfrm>
            <a:off x="4827494" y="1532962"/>
            <a:ext cx="2572871" cy="15777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7C4B5A-09CC-42C2-BB34-0F0A60F6BBE6}"/>
              </a:ext>
            </a:extLst>
          </p:cNvPr>
          <p:cNvSpPr/>
          <p:nvPr/>
        </p:nvSpPr>
        <p:spPr>
          <a:xfrm>
            <a:off x="8668870" y="1532962"/>
            <a:ext cx="2572871" cy="157778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9F40A50-D6D0-49AA-ADB4-E52EE0A0C203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558989" y="2321857"/>
            <a:ext cx="1268505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3D6D392-906F-4D16-9FCF-A72233E02DCF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7400365" y="2321857"/>
            <a:ext cx="12685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9286767-588E-4337-960C-577A50A7F904}"/>
              </a:ext>
            </a:extLst>
          </p:cNvPr>
          <p:cNvSpPr txBox="1"/>
          <p:nvPr/>
        </p:nvSpPr>
        <p:spPr>
          <a:xfrm>
            <a:off x="1275645" y="2091023"/>
            <a:ext cx="199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generate_cells</a:t>
            </a:r>
            <a:endParaRPr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DD75F6-404E-4C9C-A316-EAF92707A290}"/>
              </a:ext>
            </a:extLst>
          </p:cNvPr>
          <p:cNvSpPr txBox="1"/>
          <p:nvPr/>
        </p:nvSpPr>
        <p:spPr>
          <a:xfrm>
            <a:off x="4805269" y="2084305"/>
            <a:ext cx="261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generate_node_set</a:t>
            </a:r>
            <a:endParaRPr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E75A556-E6EC-466E-A6D1-5C5AD3E450EA}"/>
              </a:ext>
            </a:extLst>
          </p:cNvPr>
          <p:cNvSpPr txBox="1"/>
          <p:nvPr/>
        </p:nvSpPr>
        <p:spPr>
          <a:xfrm>
            <a:off x="8945413" y="2084304"/>
            <a:ext cx="201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generate_path</a:t>
            </a:r>
            <a:endParaRPr lang="zh-CN" altLang="en-US" sz="2400" dirty="0"/>
          </a:p>
        </p:txBody>
      </p:sp>
      <p:sp>
        <p:nvSpPr>
          <p:cNvPr id="16" name="右大括号 15">
            <a:extLst>
              <a:ext uri="{FF2B5EF4-FFF2-40B4-BE49-F238E27FC236}">
                <a16:creationId xmlns:a16="http://schemas.microsoft.com/office/drawing/2014/main" id="{E76F1C9E-FE75-43B0-8AEA-84BA2FC7995B}"/>
              </a:ext>
            </a:extLst>
          </p:cNvPr>
          <p:cNvSpPr/>
          <p:nvPr/>
        </p:nvSpPr>
        <p:spPr>
          <a:xfrm rot="5400000">
            <a:off x="5665694" y="-802359"/>
            <a:ext cx="896470" cy="9448803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33B2C0E-FCFF-4AB0-95AF-9FAD87C2901B}"/>
              </a:ext>
            </a:extLst>
          </p:cNvPr>
          <p:cNvSpPr txBox="1"/>
          <p:nvPr/>
        </p:nvSpPr>
        <p:spPr>
          <a:xfrm>
            <a:off x="5223300" y="4922061"/>
            <a:ext cx="17812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/>
              <a:t>83%</a:t>
            </a:r>
            <a:endParaRPr lang="zh-CN" altLang="en-US" sz="7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81AEFC9-6297-4260-8769-33183E61A404}"/>
              </a:ext>
            </a:extLst>
          </p:cNvPr>
          <p:cNvSpPr/>
          <p:nvPr/>
        </p:nvSpPr>
        <p:spPr>
          <a:xfrm>
            <a:off x="667872" y="1810870"/>
            <a:ext cx="1940859" cy="89647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extract_vertex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8033643-C294-4B0E-881F-9B7551C1BE8E}"/>
              </a:ext>
            </a:extLst>
          </p:cNvPr>
          <p:cNvSpPr/>
          <p:nvPr/>
        </p:nvSpPr>
        <p:spPr>
          <a:xfrm>
            <a:off x="3720353" y="1810866"/>
            <a:ext cx="1819836" cy="89647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get_vertical_line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2066381-DE85-4A11-BC72-7E7D430A139F}"/>
              </a:ext>
            </a:extLst>
          </p:cNvPr>
          <p:cNvSpPr/>
          <p:nvPr/>
        </p:nvSpPr>
        <p:spPr>
          <a:xfrm>
            <a:off x="6712322" y="1810863"/>
            <a:ext cx="1819836" cy="89647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generate_naive_polygon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9BE87E5-5EAF-4604-972D-1A7D83C291D2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608731" y="2259103"/>
            <a:ext cx="1111622" cy="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28366FF-C81D-4639-970A-FFD889C2CA2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5540189" y="2259100"/>
            <a:ext cx="1172133" cy="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右大括号 9">
            <a:extLst>
              <a:ext uri="{FF2B5EF4-FFF2-40B4-BE49-F238E27FC236}">
                <a16:creationId xmlns:a16="http://schemas.microsoft.com/office/drawing/2014/main" id="{A01E323F-8CFA-4458-88BF-2EDBFCC563A5}"/>
              </a:ext>
            </a:extLst>
          </p:cNvPr>
          <p:cNvSpPr/>
          <p:nvPr/>
        </p:nvSpPr>
        <p:spPr>
          <a:xfrm rot="5400000">
            <a:off x="5678020" y="-1169911"/>
            <a:ext cx="896470" cy="9448803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57D89E2-44AA-435A-9345-F70D409327C5}"/>
              </a:ext>
            </a:extLst>
          </p:cNvPr>
          <p:cNvSpPr/>
          <p:nvPr/>
        </p:nvSpPr>
        <p:spPr>
          <a:xfrm>
            <a:off x="9704292" y="1810861"/>
            <a:ext cx="1819836" cy="89647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refine_polygon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4B76397-D46D-4519-9E2B-1F53BF750C7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8532158" y="2259099"/>
            <a:ext cx="117213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799B0E35-B225-4952-80DB-16E61311B8EB}"/>
              </a:ext>
            </a:extLst>
          </p:cNvPr>
          <p:cNvSpPr/>
          <p:nvPr/>
        </p:nvSpPr>
        <p:spPr>
          <a:xfrm>
            <a:off x="3742204" y="4444577"/>
            <a:ext cx="4768102" cy="150632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011B468-1D8A-4C74-B292-7D7D81EB2548}"/>
              </a:ext>
            </a:extLst>
          </p:cNvPr>
          <p:cNvSpPr txBox="1"/>
          <p:nvPr/>
        </p:nvSpPr>
        <p:spPr>
          <a:xfrm>
            <a:off x="4740565" y="4597573"/>
            <a:ext cx="2710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err="1"/>
              <a:t>generate_cell</a:t>
            </a:r>
            <a:endParaRPr lang="en-US" altLang="zh-CN" sz="3600" dirty="0"/>
          </a:p>
          <a:p>
            <a:pPr algn="ctr"/>
            <a:r>
              <a:rPr lang="en-US" altLang="zh-CN" sz="3600" dirty="0"/>
              <a:t>66.67%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78056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9BD90D-266A-4855-8E36-FE608CD94131}"/>
              </a:ext>
            </a:extLst>
          </p:cNvPr>
          <p:cNvSpPr txBox="1"/>
          <p:nvPr/>
        </p:nvSpPr>
        <p:spPr>
          <a:xfrm>
            <a:off x="618562" y="573741"/>
            <a:ext cx="415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Level 1: Naïve parallelism</a:t>
            </a:r>
            <a:endParaRPr lang="zh-CN" altLang="en-US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B2A81DE-409D-4D7E-B031-B0D071B62761}"/>
              </a:ext>
            </a:extLst>
          </p:cNvPr>
          <p:cNvSpPr/>
          <p:nvPr/>
        </p:nvSpPr>
        <p:spPr>
          <a:xfrm>
            <a:off x="1954306" y="2519082"/>
            <a:ext cx="1479177" cy="26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40E0DA-A330-451F-B473-E8A978F36ECC}"/>
              </a:ext>
            </a:extLst>
          </p:cNvPr>
          <p:cNvSpPr/>
          <p:nvPr/>
        </p:nvSpPr>
        <p:spPr>
          <a:xfrm>
            <a:off x="1954305" y="4108258"/>
            <a:ext cx="1479177" cy="26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A689631-8430-47AC-B7DC-FFB2706EA7E0}"/>
              </a:ext>
            </a:extLst>
          </p:cNvPr>
          <p:cNvSpPr/>
          <p:nvPr/>
        </p:nvSpPr>
        <p:spPr>
          <a:xfrm>
            <a:off x="1954305" y="2916376"/>
            <a:ext cx="1479177" cy="26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81551A-7385-4917-A79F-8A020B38CF81}"/>
              </a:ext>
            </a:extLst>
          </p:cNvPr>
          <p:cNvSpPr/>
          <p:nvPr/>
        </p:nvSpPr>
        <p:spPr>
          <a:xfrm>
            <a:off x="1954305" y="3313670"/>
            <a:ext cx="1479177" cy="26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5354A5-ABA9-4342-A735-067544AF525D}"/>
              </a:ext>
            </a:extLst>
          </p:cNvPr>
          <p:cNvSpPr/>
          <p:nvPr/>
        </p:nvSpPr>
        <p:spPr>
          <a:xfrm>
            <a:off x="1954305" y="3710964"/>
            <a:ext cx="1479177" cy="26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7219A580-C453-47A8-AA84-2B419C1C5668}"/>
              </a:ext>
            </a:extLst>
          </p:cNvPr>
          <p:cNvSpPr/>
          <p:nvPr/>
        </p:nvSpPr>
        <p:spPr>
          <a:xfrm>
            <a:off x="1676401" y="2653553"/>
            <a:ext cx="170329" cy="158675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E8F3D4B3-A3A0-46BA-9D6B-4FB583397BD5}"/>
              </a:ext>
            </a:extLst>
          </p:cNvPr>
          <p:cNvSpPr/>
          <p:nvPr/>
        </p:nvSpPr>
        <p:spPr>
          <a:xfrm rot="10800000">
            <a:off x="3541057" y="2653552"/>
            <a:ext cx="170329" cy="158675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04C28BA-9729-4B8B-929B-CBD4E66676B9}"/>
              </a:ext>
            </a:extLst>
          </p:cNvPr>
          <p:cNvSpPr/>
          <p:nvPr/>
        </p:nvSpPr>
        <p:spPr>
          <a:xfrm>
            <a:off x="5378822" y="2528047"/>
            <a:ext cx="1479177" cy="26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F6E868-52BE-4CD3-BAF3-D5220588941F}"/>
              </a:ext>
            </a:extLst>
          </p:cNvPr>
          <p:cNvSpPr/>
          <p:nvPr/>
        </p:nvSpPr>
        <p:spPr>
          <a:xfrm>
            <a:off x="5378821" y="4117223"/>
            <a:ext cx="1479177" cy="26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042F85-1B49-4966-9FEB-A591CFCF5A53}"/>
              </a:ext>
            </a:extLst>
          </p:cNvPr>
          <p:cNvSpPr/>
          <p:nvPr/>
        </p:nvSpPr>
        <p:spPr>
          <a:xfrm>
            <a:off x="5378821" y="2925341"/>
            <a:ext cx="1479177" cy="26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792703-AE59-43C6-B01A-8038EC436FFB}"/>
              </a:ext>
            </a:extLst>
          </p:cNvPr>
          <p:cNvSpPr/>
          <p:nvPr/>
        </p:nvSpPr>
        <p:spPr>
          <a:xfrm>
            <a:off x="5378821" y="3322635"/>
            <a:ext cx="1479177" cy="26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59A9AC-62F4-46EE-AB2D-D412027CAC35}"/>
              </a:ext>
            </a:extLst>
          </p:cNvPr>
          <p:cNvSpPr/>
          <p:nvPr/>
        </p:nvSpPr>
        <p:spPr>
          <a:xfrm>
            <a:off x="5378821" y="3719929"/>
            <a:ext cx="1479177" cy="26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A6BFC419-14EC-4423-9434-20D7E4D5593F}"/>
              </a:ext>
            </a:extLst>
          </p:cNvPr>
          <p:cNvSpPr/>
          <p:nvPr/>
        </p:nvSpPr>
        <p:spPr>
          <a:xfrm>
            <a:off x="5100917" y="2662518"/>
            <a:ext cx="170329" cy="158675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140B5B42-8348-426B-8D78-25DA98AFE303}"/>
              </a:ext>
            </a:extLst>
          </p:cNvPr>
          <p:cNvSpPr/>
          <p:nvPr/>
        </p:nvSpPr>
        <p:spPr>
          <a:xfrm rot="10800000">
            <a:off x="6965573" y="2662517"/>
            <a:ext cx="170329" cy="158675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04D0E54-5036-4B82-A3F2-BB28BEB707ED}"/>
              </a:ext>
            </a:extLst>
          </p:cNvPr>
          <p:cNvSpPr/>
          <p:nvPr/>
        </p:nvSpPr>
        <p:spPr>
          <a:xfrm>
            <a:off x="8830229" y="2519081"/>
            <a:ext cx="1479177" cy="26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C857C1A-268A-4DAD-9F9B-00718B5D4846}"/>
              </a:ext>
            </a:extLst>
          </p:cNvPr>
          <p:cNvSpPr/>
          <p:nvPr/>
        </p:nvSpPr>
        <p:spPr>
          <a:xfrm>
            <a:off x="8830228" y="4108257"/>
            <a:ext cx="1479177" cy="26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4978B91-0C42-45C8-ADDB-40F1BAA402DC}"/>
              </a:ext>
            </a:extLst>
          </p:cNvPr>
          <p:cNvSpPr/>
          <p:nvPr/>
        </p:nvSpPr>
        <p:spPr>
          <a:xfrm>
            <a:off x="8830228" y="2916375"/>
            <a:ext cx="1479177" cy="26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52E5BC1-63C7-4B8F-A27E-C074575E72CE}"/>
              </a:ext>
            </a:extLst>
          </p:cNvPr>
          <p:cNvSpPr/>
          <p:nvPr/>
        </p:nvSpPr>
        <p:spPr>
          <a:xfrm>
            <a:off x="8830228" y="3313669"/>
            <a:ext cx="1479177" cy="26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A69F59E-B8DF-4B06-82C6-97C39C8522D2}"/>
              </a:ext>
            </a:extLst>
          </p:cNvPr>
          <p:cNvSpPr/>
          <p:nvPr/>
        </p:nvSpPr>
        <p:spPr>
          <a:xfrm>
            <a:off x="8830228" y="3710963"/>
            <a:ext cx="1479177" cy="26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65655ABA-DCA9-4571-8D2F-E0B407B4FCD9}"/>
              </a:ext>
            </a:extLst>
          </p:cNvPr>
          <p:cNvSpPr/>
          <p:nvPr/>
        </p:nvSpPr>
        <p:spPr>
          <a:xfrm>
            <a:off x="8552324" y="2653552"/>
            <a:ext cx="170329" cy="158675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D265DAA9-A978-4FF2-ABCF-80EC3B233EE7}"/>
              </a:ext>
            </a:extLst>
          </p:cNvPr>
          <p:cNvSpPr/>
          <p:nvPr/>
        </p:nvSpPr>
        <p:spPr>
          <a:xfrm rot="10800000">
            <a:off x="10416980" y="2653551"/>
            <a:ext cx="170329" cy="158675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8AD2C7DB-C81A-44A7-8948-F992761A9FE8}"/>
              </a:ext>
            </a:extLst>
          </p:cNvPr>
          <p:cNvSpPr/>
          <p:nvPr/>
        </p:nvSpPr>
        <p:spPr>
          <a:xfrm>
            <a:off x="286869" y="3322635"/>
            <a:ext cx="627015" cy="286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EFF87549-1AFA-46F6-8FC9-8D7012BB7F9B}"/>
              </a:ext>
            </a:extLst>
          </p:cNvPr>
          <p:cNvSpPr/>
          <p:nvPr/>
        </p:nvSpPr>
        <p:spPr>
          <a:xfrm>
            <a:off x="11187955" y="3312457"/>
            <a:ext cx="770965" cy="286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E2D0D9E-42C6-4743-AB0D-6293D1E48C78}"/>
              </a:ext>
            </a:extLst>
          </p:cNvPr>
          <p:cNvSpPr txBox="1"/>
          <p:nvPr/>
        </p:nvSpPr>
        <p:spPr>
          <a:xfrm>
            <a:off x="3782585" y="3271227"/>
            <a:ext cx="1435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join -&gt; create</a:t>
            </a:r>
            <a:endParaRPr lang="zh-CN" altLang="en-US" sz="16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E6B40B6-A5BB-439B-91D3-C6BD5CC8A661}"/>
              </a:ext>
            </a:extLst>
          </p:cNvPr>
          <p:cNvSpPr txBox="1"/>
          <p:nvPr/>
        </p:nvSpPr>
        <p:spPr>
          <a:xfrm>
            <a:off x="7201458" y="3277650"/>
            <a:ext cx="1279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join -&gt; create</a:t>
            </a:r>
            <a:endParaRPr lang="zh-CN" altLang="en-US" sz="16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D017777-4E5B-4575-BD25-CF9FBD405775}"/>
              </a:ext>
            </a:extLst>
          </p:cNvPr>
          <p:cNvSpPr txBox="1"/>
          <p:nvPr/>
        </p:nvSpPr>
        <p:spPr>
          <a:xfrm>
            <a:off x="886989" y="3277650"/>
            <a:ext cx="780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create</a:t>
            </a:r>
            <a:endParaRPr lang="zh-CN" altLang="en-US" sz="16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A06DA77-82FE-4AA5-A7AB-DB779C1A355A}"/>
              </a:ext>
            </a:extLst>
          </p:cNvPr>
          <p:cNvSpPr txBox="1"/>
          <p:nvPr/>
        </p:nvSpPr>
        <p:spPr>
          <a:xfrm>
            <a:off x="10694883" y="3277650"/>
            <a:ext cx="609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join</a:t>
            </a:r>
            <a:endParaRPr lang="zh-CN" altLang="en-US" sz="1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FF4ED9E-6816-4DEF-9759-06D6E8407C8E}"/>
              </a:ext>
            </a:extLst>
          </p:cNvPr>
          <p:cNvSpPr txBox="1"/>
          <p:nvPr/>
        </p:nvSpPr>
        <p:spPr>
          <a:xfrm>
            <a:off x="3448971" y="4601923"/>
            <a:ext cx="527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 queue and lock to communicate among processes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71242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35194523-5564-47b1-bd87-e6306f22d9ed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557</Words>
  <Application>Microsoft Office PowerPoint</Application>
  <PresentationFormat>宽屏</PresentationFormat>
  <Paragraphs>133</Paragraphs>
  <Slides>35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Kun Han</cp:lastModifiedBy>
  <cp:revision>14</cp:revision>
  <dcterms:created xsi:type="dcterms:W3CDTF">2019-06-04T03:02:14Z</dcterms:created>
  <dcterms:modified xsi:type="dcterms:W3CDTF">2019-06-04T16:34:47Z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